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7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61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6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4672" autoAdjust="0"/>
  </p:normalViewPr>
  <p:slideViewPr>
    <p:cSldViewPr>
      <p:cViewPr varScale="1">
        <p:scale>
          <a:sx n="67" d="100"/>
          <a:sy n="67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4AF9-75C3-4DC3-98FE-1BBB2743770E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1248B7E-D75A-42DF-9761-47AA83D18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4AF9-75C3-4DC3-98FE-1BBB2743770E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8B7E-D75A-42DF-9761-47AA83D18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4AF9-75C3-4DC3-98FE-1BBB2743770E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8B7E-D75A-42DF-9761-47AA83D18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4AF9-75C3-4DC3-98FE-1BBB2743770E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8B7E-D75A-42DF-9761-47AA83D18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4AF9-75C3-4DC3-98FE-1BBB2743770E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8B7E-D75A-42DF-9761-47AA83D18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4AF9-75C3-4DC3-98FE-1BBB2743770E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8B7E-D75A-42DF-9761-47AA83D18C4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4AF9-75C3-4DC3-98FE-1BBB2743770E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8B7E-D75A-42DF-9761-47AA83D18C4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4AF9-75C3-4DC3-98FE-1BBB2743770E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8B7E-D75A-42DF-9761-47AA83D18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4AF9-75C3-4DC3-98FE-1BBB2743770E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8B7E-D75A-42DF-9761-47AA83D18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4AF9-75C3-4DC3-98FE-1BBB2743770E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8B7E-D75A-42DF-9761-47AA83D18C4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4AF9-75C3-4DC3-98FE-1BBB2743770E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8B7E-D75A-42DF-9761-47AA83D18C4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3BB4AF9-75C3-4DC3-98FE-1BBB2743770E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D1248B7E-D75A-42DF-9761-47AA83D18C4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98987"/>
            <a:ext cx="7772400" cy="1752600"/>
          </a:xfrm>
        </p:spPr>
        <p:txBody>
          <a:bodyPr/>
          <a:lstStyle/>
          <a:p>
            <a:r>
              <a:rPr lang="en-US" b="1" u="sng" dirty="0" smtClean="0">
                <a:latin typeface="Times" pitchFamily="18" charset="0"/>
              </a:rPr>
              <a:t>Burgundy</a:t>
            </a:r>
            <a:endParaRPr lang="en-US" b="1" u="sng" dirty="0">
              <a:latin typeface="Times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" pitchFamily="18" charset="0"/>
              </a:rPr>
              <a:t>Food and Beverage Operations Management</a:t>
            </a:r>
          </a:p>
          <a:p>
            <a:r>
              <a:rPr lang="en-US" sz="2400" dirty="0" smtClean="0">
                <a:latin typeface="Times" pitchFamily="18" charset="0"/>
              </a:rPr>
              <a:t>Summer Quarter 2011</a:t>
            </a:r>
          </a:p>
          <a:p>
            <a:r>
              <a:rPr lang="en-US" sz="2400" dirty="0" smtClean="0">
                <a:latin typeface="Times" pitchFamily="18" charset="0"/>
              </a:rPr>
              <a:t>Chef </a:t>
            </a:r>
            <a:r>
              <a:rPr lang="en-US" sz="2400" dirty="0" err="1" smtClean="0">
                <a:latin typeface="Times" pitchFamily="18" charset="0"/>
              </a:rPr>
              <a:t>Birkner</a:t>
            </a:r>
            <a:endParaRPr lang="en-US" sz="2400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07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French Revolution </a:t>
            </a:r>
            <a:r>
              <a:rPr lang="en-US" sz="4000" dirty="0" smtClean="0"/>
              <a:t>(1789-1799)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After the French Revolution vineyards belonging to the church or aristocracy were broken up and from 1791 sold off.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Napoleonic Inheritance Law: </a:t>
            </a:r>
            <a:r>
              <a:rPr lang="en-US" dirty="0" smtClean="0"/>
              <a:t>Required property to be equally divided among all rightful offspring. </a:t>
            </a:r>
          </a:p>
          <a:p>
            <a:pPr lvl="1"/>
            <a:r>
              <a:rPr lang="en-US" dirty="0" smtClean="0"/>
              <a:t>The result was vineyards being carved up among multiple owners.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1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Phylloxera</a:t>
            </a:r>
            <a:r>
              <a:rPr lang="en-US" dirty="0" smtClean="0"/>
              <a:t> </a:t>
            </a:r>
            <a:r>
              <a:rPr lang="en-US" dirty="0" err="1" smtClean="0"/>
              <a:t>Vastatrix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Around 1880, </a:t>
            </a:r>
            <a:r>
              <a:rPr lang="en-US" dirty="0" err="1" smtClean="0"/>
              <a:t>phylloxera</a:t>
            </a:r>
            <a:r>
              <a:rPr lang="en-US" dirty="0" smtClean="0"/>
              <a:t> </a:t>
            </a:r>
            <a:r>
              <a:rPr lang="en-US" sz="2400" dirty="0" smtClean="0"/>
              <a:t>(an aphid-like pest) </a:t>
            </a:r>
            <a:r>
              <a:rPr lang="en-US" dirty="0" smtClean="0"/>
              <a:t>arrived from eastern North America and devastated several vineyards. </a:t>
            </a:r>
          </a:p>
          <a:p>
            <a:endParaRPr lang="en-US" sz="2400" dirty="0" smtClean="0"/>
          </a:p>
          <a:p>
            <a:pPr lvl="1"/>
            <a:r>
              <a:rPr lang="en-US" dirty="0" smtClean="0"/>
              <a:t>In the 1890’s after trying many chemical treatments, growers grafted American rootstocks to Burgundy vines.  </a:t>
            </a:r>
          </a:p>
        </p:txBody>
      </p:sp>
    </p:spTree>
    <p:extLst>
      <p:ext uri="{BB962C8B-B14F-4D97-AF65-F5344CB8AC3E}">
        <p14:creationId xmlns:p14="http://schemas.microsoft.com/office/powerpoint/2010/main" val="165530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Burgundy’s individual vineyards are usually very small as a lasting effect of the Inheritance law. Some consist of only two or three rows of vines. </a:t>
            </a:r>
          </a:p>
          <a:p>
            <a:endParaRPr lang="en-US" dirty="0"/>
          </a:p>
          <a:p>
            <a:r>
              <a:rPr lang="en-US" dirty="0" smtClean="0"/>
              <a:t>Because of this, Burgundy produces a great variety of wines at very high prices.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35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Grapes of Burgundy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Pinot Noir</a:t>
            </a:r>
          </a:p>
          <a:p>
            <a:pPr lvl="1"/>
            <a:r>
              <a:rPr lang="en-US" dirty="0"/>
              <a:t>35% of production</a:t>
            </a:r>
          </a:p>
          <a:p>
            <a:pPr lvl="1"/>
            <a:r>
              <a:rPr lang="en-US" dirty="0"/>
              <a:t>Good structure and aging ability</a:t>
            </a:r>
          </a:p>
          <a:p>
            <a:pPr lvl="1"/>
            <a:r>
              <a:rPr lang="en-US" dirty="0"/>
              <a:t>Cherry and blackcurrant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Chardonnay</a:t>
            </a:r>
          </a:p>
          <a:p>
            <a:pPr lvl="1"/>
            <a:r>
              <a:rPr lang="en-US" dirty="0" smtClean="0"/>
              <a:t>65% of production</a:t>
            </a:r>
          </a:p>
          <a:p>
            <a:pPr lvl="1"/>
            <a:r>
              <a:rPr lang="en-US" dirty="0" smtClean="0"/>
              <a:t>Complex, strong, firm, mellow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821" y="1447800"/>
            <a:ext cx="1905000" cy="25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821" y="4114800"/>
            <a:ext cx="1921042" cy="256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15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Lesser Grapes of Burgundy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43600" cy="4525963"/>
          </a:xfrm>
        </p:spPr>
        <p:txBody>
          <a:bodyPr/>
          <a:lstStyle/>
          <a:p>
            <a:r>
              <a:rPr lang="en-US" dirty="0" err="1" smtClean="0"/>
              <a:t>Gamay</a:t>
            </a:r>
            <a:endParaRPr lang="en-US" dirty="0" smtClean="0"/>
          </a:p>
          <a:p>
            <a:pPr lvl="1"/>
            <a:r>
              <a:rPr lang="en-US" dirty="0" smtClean="0"/>
              <a:t>Beaujolais region’s granite soil</a:t>
            </a:r>
          </a:p>
          <a:p>
            <a:pPr lvl="1"/>
            <a:r>
              <a:rPr lang="en-US" dirty="0" smtClean="0"/>
              <a:t>Benefits from oak-cask aging</a:t>
            </a:r>
          </a:p>
          <a:p>
            <a:endParaRPr lang="en-US" dirty="0"/>
          </a:p>
          <a:p>
            <a:r>
              <a:rPr lang="en-US" dirty="0" err="1" smtClean="0"/>
              <a:t>Aligoté</a:t>
            </a:r>
            <a:endParaRPr lang="en-US" dirty="0" smtClean="0"/>
          </a:p>
          <a:p>
            <a:pPr lvl="1"/>
            <a:r>
              <a:rPr lang="en-US" dirty="0" smtClean="0"/>
              <a:t>Bourgogne </a:t>
            </a:r>
            <a:r>
              <a:rPr lang="en-US" dirty="0" err="1" smtClean="0"/>
              <a:t>Aligoté</a:t>
            </a:r>
            <a:r>
              <a:rPr lang="en-US" dirty="0" smtClean="0"/>
              <a:t>-dry white wine </a:t>
            </a:r>
          </a:p>
          <a:p>
            <a:pPr marL="457200" lvl="1" indent="0">
              <a:buNone/>
            </a:pPr>
            <a:r>
              <a:rPr lang="en-US" dirty="0" smtClean="0"/>
              <a:t>with little or no aging</a:t>
            </a:r>
          </a:p>
          <a:p>
            <a:pPr lvl="1"/>
            <a:r>
              <a:rPr lang="en-US" dirty="0" smtClean="0"/>
              <a:t>South region of Burgundy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447800"/>
            <a:ext cx="1889760" cy="25196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827" y="4191000"/>
            <a:ext cx="1990725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35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Well-Known Brands/Vineyards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Joseph </a:t>
            </a:r>
            <a:r>
              <a:rPr lang="en-US" dirty="0" err="1" smtClean="0"/>
              <a:t>Drouhin</a:t>
            </a:r>
            <a:endParaRPr lang="en-US" dirty="0" smtClean="0"/>
          </a:p>
          <a:p>
            <a:r>
              <a:rPr lang="en-US" dirty="0" smtClean="0"/>
              <a:t>Olivier </a:t>
            </a:r>
            <a:r>
              <a:rPr lang="en-US" dirty="0" err="1" smtClean="0"/>
              <a:t>Laflaive</a:t>
            </a:r>
            <a:endParaRPr lang="en-US" dirty="0" smtClean="0"/>
          </a:p>
          <a:p>
            <a:r>
              <a:rPr lang="en-US" dirty="0" err="1" smtClean="0"/>
              <a:t>Montrachet</a:t>
            </a:r>
            <a:endParaRPr lang="en-US" dirty="0" smtClean="0"/>
          </a:p>
          <a:p>
            <a:r>
              <a:rPr lang="en-US" dirty="0" err="1" smtClean="0"/>
              <a:t>Chambertin</a:t>
            </a:r>
            <a:endParaRPr lang="en-US" dirty="0" smtClean="0"/>
          </a:p>
          <a:p>
            <a:r>
              <a:rPr lang="en-US" dirty="0" smtClean="0"/>
              <a:t>Clos </a:t>
            </a:r>
            <a:r>
              <a:rPr lang="en-US" dirty="0" err="1" smtClean="0"/>
              <a:t>Vougeot</a:t>
            </a:r>
            <a:endParaRPr lang="en-US" dirty="0" smtClean="0"/>
          </a:p>
          <a:p>
            <a:r>
              <a:rPr lang="en-US" dirty="0" err="1" smtClean="0"/>
              <a:t>Aloxe</a:t>
            </a:r>
            <a:r>
              <a:rPr lang="en-US" dirty="0" smtClean="0"/>
              <a:t> </a:t>
            </a:r>
            <a:r>
              <a:rPr lang="en-US" dirty="0" err="1" smtClean="0"/>
              <a:t>Corton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219200"/>
            <a:ext cx="4885774" cy="23730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287" y="3592221"/>
            <a:ext cx="2938738" cy="19385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511485"/>
            <a:ext cx="3128687" cy="234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55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Wine Grades in Burgundy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AOC </a:t>
            </a:r>
            <a:r>
              <a:rPr lang="en-US" dirty="0" err="1" smtClean="0"/>
              <a:t>Burgogne</a:t>
            </a:r>
            <a:r>
              <a:rPr lang="en-US" dirty="0" smtClean="0"/>
              <a:t>: 50% of production</a:t>
            </a:r>
          </a:p>
          <a:p>
            <a:pPr lvl="1"/>
            <a:r>
              <a:rPr lang="en-US" dirty="0" smtClean="0"/>
              <a:t>Sourced or blended from anywhere in Burgundy</a:t>
            </a:r>
          </a:p>
          <a:p>
            <a:r>
              <a:rPr lang="en-US" dirty="0" smtClean="0"/>
              <a:t>Village: 35% of production</a:t>
            </a:r>
          </a:p>
          <a:p>
            <a:pPr lvl="1"/>
            <a:r>
              <a:rPr lang="en-US" dirty="0" smtClean="0"/>
              <a:t>Lesser vineyard sites; one individual winemaker</a:t>
            </a:r>
          </a:p>
          <a:p>
            <a:r>
              <a:rPr lang="en-US" dirty="0" smtClean="0"/>
              <a:t>Premier Cru: 12% of production</a:t>
            </a:r>
          </a:p>
          <a:p>
            <a:pPr lvl="1"/>
            <a:r>
              <a:rPr lang="en-US" dirty="0" smtClean="0"/>
              <a:t>High quality; </a:t>
            </a:r>
            <a:r>
              <a:rPr lang="en-US" dirty="0" err="1" smtClean="0"/>
              <a:t>appx</a:t>
            </a:r>
            <a:r>
              <a:rPr lang="en-US" dirty="0" smtClean="0"/>
              <a:t> 600 vineyards. Use old winemaking habits</a:t>
            </a:r>
          </a:p>
          <a:p>
            <a:r>
              <a:rPr lang="en-US" dirty="0" smtClean="0"/>
              <a:t>Grand Cru: 2% of production</a:t>
            </a:r>
          </a:p>
          <a:p>
            <a:pPr lvl="1"/>
            <a:r>
              <a:rPr lang="en-US" dirty="0" smtClean="0"/>
              <a:t>Best quality; 33 vineyards.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949" y="4648200"/>
            <a:ext cx="2133600" cy="248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49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Pinot Noir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Considered among the finest wines in the world</a:t>
            </a:r>
          </a:p>
          <a:p>
            <a:r>
              <a:rPr lang="en-US" dirty="0" smtClean="0"/>
              <a:t>“the perfumed nose of red berries and violets, the ruby red colors, the silky body, the rich tastes of raspberry, strawberry, black cherry, and vanilla. And… a finish that makes you long for more” (</a:t>
            </a:r>
            <a:r>
              <a:rPr lang="en-US" dirty="0" err="1" smtClean="0"/>
              <a:t>tablewine.com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75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Pinot Noir Characteristics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Pinot Noir as a young wine has more fruity and berry flavor characteristics including cherry, plum, strawberry and raspberry</a:t>
            </a:r>
          </a:p>
          <a:p>
            <a:r>
              <a:rPr lang="en-US" dirty="0" smtClean="0"/>
              <a:t>As the wine ages it begins to emerge flavor characteristics of of smoke, chocolate, earthiness and truffles. </a:t>
            </a:r>
          </a:p>
          <a:p>
            <a:r>
              <a:rPr lang="en-US" dirty="0" smtClean="0"/>
              <a:t>The specific flavors and complexities of this wine vary by the area the plant is grown as </a:t>
            </a:r>
            <a:r>
              <a:rPr lang="en-US" dirty="0" err="1" smtClean="0"/>
              <a:t>terrior</a:t>
            </a:r>
            <a:r>
              <a:rPr lang="en-US" dirty="0" smtClean="0"/>
              <a:t> has the strongest impact on the flavor of Pinot Noir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184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Chardonnay Characteristics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 pink color</a:t>
            </a:r>
          </a:p>
          <a:p>
            <a:r>
              <a:rPr lang="en-US" dirty="0" smtClean="0"/>
              <a:t>Light strawberry or cherry flavor</a:t>
            </a:r>
          </a:p>
          <a:p>
            <a:r>
              <a:rPr lang="en-US" dirty="0" smtClean="0"/>
              <a:t>Good balance of acid and residual sweetness</a:t>
            </a:r>
          </a:p>
          <a:p>
            <a:r>
              <a:rPr lang="en-US" dirty="0" smtClean="0"/>
              <a:t>Fruity bouquet</a:t>
            </a:r>
          </a:p>
          <a:p>
            <a:r>
              <a:rPr lang="en-US" dirty="0" smtClean="0"/>
              <a:t>Creamy mouth feel with a crisp finish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7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and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Burgundy region lies a couple of hundred miles east and north of Bordeaux. It covers a large area, the vineyards running in a long, thin line from </a:t>
            </a:r>
            <a:r>
              <a:rPr lang="en-US" dirty="0" err="1"/>
              <a:t>Auxerre</a:t>
            </a:r>
            <a:r>
              <a:rPr lang="en-US" dirty="0"/>
              <a:t> in the north to Lyon in the </a:t>
            </a:r>
            <a:r>
              <a:rPr lang="en-US" dirty="0" smtClean="0"/>
              <a:t>south.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4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Pinot Noir Pairings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Pairs well with lamb, duck, goose and other game dishes</a:t>
            </a:r>
          </a:p>
          <a:p>
            <a:r>
              <a:rPr lang="en-US" dirty="0" smtClean="0"/>
              <a:t>Traditionally served with Coq-au-Vin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118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Chardonnay Pairings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pairing with all food</a:t>
            </a:r>
          </a:p>
          <a:p>
            <a:r>
              <a:rPr lang="en-US" dirty="0" smtClean="0"/>
              <a:t>Especially good with foods that have a slight heat as in Latin or Asian food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066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>
              <a:spcBef>
                <a:spcPts val="0"/>
              </a:spcBef>
            </a:pPr>
            <a:r>
              <a:rPr lang="en-US" dirty="0">
                <a:latin typeface="Times New Roman"/>
              </a:rPr>
              <a:t>Guy, Anne, and Terry Guy. "The Region- Burgundy." </a:t>
            </a:r>
            <a:r>
              <a:rPr lang="en-US" i="1" dirty="0">
                <a:latin typeface="Times New Roman"/>
              </a:rPr>
              <a:t>Wine Tour - France</a:t>
            </a:r>
            <a:r>
              <a:rPr lang="en-US" dirty="0">
                <a:latin typeface="Times New Roman"/>
              </a:rPr>
              <a:t>. </a:t>
            </a:r>
            <a:r>
              <a:rPr lang="en-US" dirty="0" err="1">
                <a:latin typeface="Times New Roman"/>
              </a:rPr>
              <a:t>N.p</a:t>
            </a:r>
            <a:r>
              <a:rPr lang="en-US" dirty="0">
                <a:latin typeface="Times New Roman"/>
              </a:rPr>
              <a:t>., </a:t>
            </a:r>
            <a:r>
              <a:rPr lang="en-US" dirty="0" err="1">
                <a:latin typeface="Times New Roman"/>
              </a:rPr>
              <a:t>n.d.</a:t>
            </a:r>
            <a:r>
              <a:rPr lang="en-US" dirty="0">
                <a:latin typeface="Times New Roman"/>
              </a:rPr>
              <a:t> Web. 22 Aug. 2011. &lt;http://www.winetour-france.com/burgundy-grapes.asp&gt;. </a:t>
            </a:r>
          </a:p>
          <a:p>
            <a:pPr marL="0">
              <a:spcBef>
                <a:spcPts val="0"/>
              </a:spcBef>
            </a:pPr>
            <a:r>
              <a:rPr lang="en-US" dirty="0">
                <a:latin typeface="Times New Roman"/>
              </a:rPr>
              <a:t>"Appellations in Burgundy." </a:t>
            </a:r>
            <a:r>
              <a:rPr lang="en-US" i="1" dirty="0" err="1">
                <a:latin typeface="Times New Roman"/>
              </a:rPr>
              <a:t>Terroir</a:t>
            </a:r>
            <a:r>
              <a:rPr lang="en-US" i="1" dirty="0">
                <a:latin typeface="Times New Roman"/>
              </a:rPr>
              <a:t>-France French Wine Guide</a:t>
            </a:r>
            <a:r>
              <a:rPr lang="en-US" dirty="0">
                <a:latin typeface="Times New Roman"/>
              </a:rPr>
              <a:t>. </a:t>
            </a:r>
            <a:r>
              <a:rPr lang="en-US" dirty="0" err="1">
                <a:latin typeface="Times New Roman"/>
              </a:rPr>
              <a:t>N.p</a:t>
            </a:r>
            <a:r>
              <a:rPr lang="en-US" dirty="0">
                <a:latin typeface="Times New Roman"/>
              </a:rPr>
              <a:t>., 2011. Web. 22 Aug. 2011. &lt;http://www.terroir-france.com/wine/app_bourgogne.htm&gt;. </a:t>
            </a:r>
          </a:p>
          <a:p>
            <a:r>
              <a:rPr lang="en-US" dirty="0" err="1">
                <a:latin typeface="Times New Roman"/>
              </a:rPr>
              <a:t>Steves</a:t>
            </a:r>
            <a:r>
              <a:rPr lang="en-US" dirty="0">
                <a:latin typeface="Times New Roman"/>
              </a:rPr>
              <a:t>, </a:t>
            </a:r>
            <a:r>
              <a:rPr lang="en-US" dirty="0" err="1">
                <a:latin typeface="Times New Roman"/>
              </a:rPr>
              <a:t>Renie</a:t>
            </a:r>
            <a:r>
              <a:rPr lang="en-US" dirty="0">
                <a:latin typeface="Times New Roman"/>
              </a:rPr>
              <a:t>. "Pleasures of Drinking Burgundy Wines." </a:t>
            </a:r>
            <a:r>
              <a:rPr lang="en-US" i="1" dirty="0">
                <a:latin typeface="Times New Roman"/>
              </a:rPr>
              <a:t>Cuisine Concepts</a:t>
            </a:r>
            <a:r>
              <a:rPr lang="en-US" dirty="0">
                <a:latin typeface="Times New Roman"/>
              </a:rPr>
              <a:t>. </a:t>
            </a:r>
            <a:r>
              <a:rPr lang="en-US" dirty="0" err="1">
                <a:latin typeface="Times New Roman"/>
              </a:rPr>
              <a:t>N.p</a:t>
            </a:r>
            <a:r>
              <a:rPr lang="en-US" dirty="0">
                <a:latin typeface="Times New Roman"/>
              </a:rPr>
              <a:t>., 19 Oct. 2010. Web. 22 Aug. 2011. &lt;http://www.cuisineconcepts.org/2010/10/pleasures-of-drinking-burgundy-wines</a:t>
            </a:r>
            <a:r>
              <a:rPr lang="en-US" dirty="0" smtClean="0">
                <a:latin typeface="Times New Roman"/>
              </a:rPr>
              <a:t>/&gt;.</a:t>
            </a:r>
          </a:p>
          <a:p>
            <a:r>
              <a:rPr lang="en-US" dirty="0" smtClean="0"/>
              <a:t>“The </a:t>
            </a:r>
            <a:r>
              <a:rPr lang="en-US" dirty="0"/>
              <a:t>Seduction of Pinot Noir." </a:t>
            </a:r>
            <a:r>
              <a:rPr lang="en-US" i="1" dirty="0" err="1"/>
              <a:t>TableWine</a:t>
            </a:r>
            <a:r>
              <a:rPr lang="en-US" i="1" dirty="0"/>
              <a:t> — Dedicated to Discussing Affordable Wines</a:t>
            </a:r>
            <a:r>
              <a:rPr lang="en-US" dirty="0"/>
              <a:t>. Web. 18 Aug. 2011. &lt;http://www.tablewine.com/archiv11.htm&gt;.</a:t>
            </a:r>
          </a:p>
          <a:p>
            <a:r>
              <a:rPr lang="en-US" dirty="0"/>
              <a:t>"Wine Tidbits - A Short History of Pinot Noir." </a:t>
            </a:r>
            <a:r>
              <a:rPr lang="en-US" i="1" dirty="0"/>
              <a:t>Wine Cellar Software | Wine Inventory Management | Cellar Accessories</a:t>
            </a:r>
            <a:r>
              <a:rPr lang="en-US" dirty="0"/>
              <a:t>. Web. 18 Aug. 2011. &lt;http://www.uncork.biz/tidbits13.htm&gt;.</a:t>
            </a:r>
          </a:p>
          <a:p>
            <a:r>
              <a:rPr lang="en-US" dirty="0"/>
              <a:t>"The Wonders of French Burgundy Wine." </a:t>
            </a:r>
            <a:r>
              <a:rPr lang="en-US" i="1" dirty="0"/>
              <a:t>Burgundy Wine- The Best Drink for the Night</a:t>
            </a:r>
            <a:r>
              <a:rPr lang="en-US" dirty="0"/>
              <a:t>. Web. 18 Aug. 2011. &lt;http://myburgundywine.com/french.html&gt;.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6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1" y="146764"/>
            <a:ext cx="4267200" cy="6640672"/>
          </a:xfrm>
        </p:spPr>
      </p:pic>
    </p:spTree>
    <p:extLst>
      <p:ext uri="{BB962C8B-B14F-4D97-AF65-F5344CB8AC3E}">
        <p14:creationId xmlns:p14="http://schemas.microsoft.com/office/powerpoint/2010/main" val="765902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lgerian" pitchFamily="82" charset="0"/>
              </a:rPr>
              <a:t>History of wine making in Burgundy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47718" y="4354884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lbertus MT Lt" pitchFamily="18" charset="0"/>
              </a:rPr>
              <a:t>By: Alexzandria Helgeson</a:t>
            </a:r>
            <a:endParaRPr lang="en-US" dirty="0">
              <a:latin typeface="Albertus MT L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18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Prehistoric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200 million years ago-Burgundy was a tropical sea full of shellfish and </a:t>
            </a:r>
          </a:p>
          <a:p>
            <a:pPr marL="0" indent="0">
              <a:buNone/>
            </a:pPr>
            <a:r>
              <a:rPr lang="en-US" dirty="0" smtClean="0"/>
              <a:t>    other tiny animals.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30-5 million years ago-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When the sea retreated,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large mountain ranges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were formed, including many Burgundy hills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such as the Beaujolais and the Côte d’Or.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86000"/>
            <a:ext cx="2924175" cy="2068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183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Beginning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Evidence of grapes grown by Celts in 1</a:t>
            </a:r>
            <a:r>
              <a:rPr lang="en-US" baseline="30000" dirty="0" smtClean="0"/>
              <a:t>st</a:t>
            </a:r>
            <a:r>
              <a:rPr lang="en-US" dirty="0" smtClean="0"/>
              <a:t> century B.C.</a:t>
            </a:r>
          </a:p>
          <a:p>
            <a:endParaRPr lang="en-US" dirty="0" smtClean="0"/>
          </a:p>
          <a:p>
            <a:r>
              <a:rPr lang="en-US" dirty="0" smtClean="0"/>
              <a:t>Production of wine began in Burgundy during Roman invasion of the region.</a:t>
            </a:r>
          </a:p>
          <a:p>
            <a:endParaRPr lang="en-US" dirty="0" smtClean="0"/>
          </a:p>
          <a:p>
            <a:r>
              <a:rPr lang="en-US" dirty="0" smtClean="0"/>
              <a:t>In the 6</a:t>
            </a:r>
            <a:r>
              <a:rPr lang="en-US" baseline="30000" dirty="0" smtClean="0"/>
              <a:t>th</a:t>
            </a:r>
            <a:r>
              <a:rPr lang="en-US" dirty="0" smtClean="0"/>
              <a:t> century A.D. one of the nearby Kings gave his vineyards to the church.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69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Middle Ages and the Roman Catholic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Burgundy was the seat of some of the most important western churches and monasteries.</a:t>
            </a:r>
          </a:p>
          <a:p>
            <a:pPr lvl="1"/>
            <a:r>
              <a:rPr lang="en-US" dirty="0" smtClean="0"/>
              <a:t>Cluny, </a:t>
            </a:r>
            <a:r>
              <a:rPr lang="en-US" dirty="0" err="1" smtClean="0"/>
              <a:t>Citeaux</a:t>
            </a:r>
            <a:r>
              <a:rPr lang="en-US" dirty="0" smtClean="0"/>
              <a:t>, </a:t>
            </a:r>
            <a:r>
              <a:rPr lang="en-US" dirty="0" err="1" smtClean="0"/>
              <a:t>Vézelay</a:t>
            </a:r>
            <a:r>
              <a:rPr lang="en-US" dirty="0" smtClean="0"/>
              <a:t>, and </a:t>
            </a:r>
            <a:r>
              <a:rPr lang="en-US" dirty="0" err="1" smtClean="0"/>
              <a:t>Maizières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Monks maintained vineyards and wine making knowledge and skills. They had the resources, security, and motivation to produce a steady supply of wine for both celebrating mass and generating income.</a:t>
            </a:r>
          </a:p>
        </p:txBody>
      </p:sp>
    </p:spTree>
    <p:extLst>
      <p:ext uri="{BB962C8B-B14F-4D97-AF65-F5344CB8AC3E}">
        <p14:creationId xmlns:p14="http://schemas.microsoft.com/office/powerpoint/2010/main" val="165177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During 1300s and 1400s the area was ruled by the Dukes of Burgundy.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1395: Duke </a:t>
            </a:r>
            <a:r>
              <a:rPr lang="en-US" dirty="0"/>
              <a:t>P</a:t>
            </a:r>
            <a:r>
              <a:rPr lang="en-US" dirty="0" smtClean="0"/>
              <a:t>hilip the Bold issued a decree that the only red grape allowed to be planted was Pinot Noir. </a:t>
            </a:r>
            <a:r>
              <a:rPr lang="en-US" sz="2400" dirty="0" smtClean="0"/>
              <a:t>(The use of the </a:t>
            </a:r>
            <a:r>
              <a:rPr lang="en-US" sz="2400" dirty="0" err="1" smtClean="0"/>
              <a:t>Gamay</a:t>
            </a:r>
            <a:r>
              <a:rPr lang="en-US" sz="2400" dirty="0" smtClean="0"/>
              <a:t> grape was declared unfit for human consumption)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386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Bourgeoisie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Burgundy became incorporated into the Kingdom of France, the power of the church decreased. By the 1700s many vineyards had been sold to the bourgeoisie (nobility).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19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86</TotalTime>
  <Words>953</Words>
  <Application>Microsoft Office PowerPoint</Application>
  <PresentationFormat>On-screen Show (4:3)</PresentationFormat>
  <Paragraphs>107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Urban Pop</vt:lpstr>
      <vt:lpstr>Burgundy</vt:lpstr>
      <vt:lpstr>Geography and Map</vt:lpstr>
      <vt:lpstr>PowerPoint Presentation</vt:lpstr>
      <vt:lpstr>History of wine making in Burgundy</vt:lpstr>
      <vt:lpstr>Prehistoric </vt:lpstr>
      <vt:lpstr>The Beginning </vt:lpstr>
      <vt:lpstr>The Middle Ages and the Roman Catholic Church</vt:lpstr>
      <vt:lpstr>PowerPoint Presentation</vt:lpstr>
      <vt:lpstr>The Bourgeoisie </vt:lpstr>
      <vt:lpstr>French Revolution (1789-1799)</vt:lpstr>
      <vt:lpstr>Phylloxera Vastatrix</vt:lpstr>
      <vt:lpstr>Today</vt:lpstr>
      <vt:lpstr>Grapes of Burgundy</vt:lpstr>
      <vt:lpstr>Lesser Grapes of Burgundy</vt:lpstr>
      <vt:lpstr>Well-Known Brands/Vineyards</vt:lpstr>
      <vt:lpstr>Wine Grades in Burgundy</vt:lpstr>
      <vt:lpstr>Pinot Noir Characteristics</vt:lpstr>
      <vt:lpstr>Pinot Noir Characteristics con’t</vt:lpstr>
      <vt:lpstr>Chardonnay Characteristics</vt:lpstr>
      <vt:lpstr>Pinot Noir Pairings</vt:lpstr>
      <vt:lpstr>Chardonnay Pairings</vt:lpstr>
      <vt:lpstr>Bibliographies</vt:lpstr>
    </vt:vector>
  </TitlesOfParts>
  <Company>Art Institute of Seattle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Burgundy</dc:title>
  <dc:creator>Art Institute of Seattle</dc:creator>
  <cp:lastModifiedBy>Art Institute of Seattle</cp:lastModifiedBy>
  <cp:revision>10</cp:revision>
  <dcterms:created xsi:type="dcterms:W3CDTF">2011-08-01T16:44:53Z</dcterms:created>
  <dcterms:modified xsi:type="dcterms:W3CDTF">2011-08-22T19:17:44Z</dcterms:modified>
</cp:coreProperties>
</file>